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0" r:id="rId3"/>
    <p:sldId id="278" r:id="rId4"/>
    <p:sldId id="292" r:id="rId5"/>
    <p:sldId id="259" r:id="rId6"/>
    <p:sldId id="294" r:id="rId7"/>
    <p:sldId id="296" r:id="rId8"/>
    <p:sldId id="290" r:id="rId9"/>
    <p:sldId id="263" r:id="rId10"/>
    <p:sldId id="281" r:id="rId11"/>
    <p:sldId id="298" r:id="rId12"/>
    <p:sldId id="297" r:id="rId13"/>
    <p:sldId id="300" r:id="rId14"/>
    <p:sldId id="302" r:id="rId15"/>
    <p:sldId id="301" r:id="rId16"/>
    <p:sldId id="304" r:id="rId17"/>
    <p:sldId id="305" r:id="rId18"/>
    <p:sldId id="307" r:id="rId19"/>
    <p:sldId id="306" r:id="rId20"/>
    <p:sldId id="308" r:id="rId21"/>
    <p:sldId id="309" r:id="rId22"/>
    <p:sldId id="310" r:id="rId23"/>
    <p:sldId id="299" r:id="rId24"/>
    <p:sldId id="276" r:id="rId25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B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4660" autoAdjust="0"/>
  </p:normalViewPr>
  <p:slideViewPr>
    <p:cSldViewPr>
      <p:cViewPr varScale="1">
        <p:scale>
          <a:sx n="50" d="100"/>
          <a:sy n="50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40DDA-45C3-4332-913B-9B6600840F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5410200"/>
            <a:ext cx="5181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EAFA2F7-4868-4DF7-80DF-39032F2B7C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3190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ED06D-458F-4420-805A-E07B550D6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8832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32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D8A9A-3A2E-4888-B6CB-72E95F2B5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r>
              <a:rPr lang="sk-SK" smtClean="0"/>
              <a:t>Ak chcete pridať tabuľku, kliknite na ikonu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781800" y="269875"/>
            <a:ext cx="2133600" cy="24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791200" y="6530975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</p:spPr>
        <p:txBody>
          <a:bodyPr/>
          <a:lstStyle>
            <a:lvl1pPr>
              <a:defRPr/>
            </a:lvl1pPr>
          </a:lstStyle>
          <a:p>
            <a:fld id="{7E209BB2-0D07-495F-8482-156C3CB9E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E9649-A556-45C9-80C5-AEA6E8AB3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BD323-0D53-4780-9B37-7A615B3BC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711E-F2A1-4A93-B66E-4C6A6321D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0B3C1-62FD-434D-BE4B-D1E38E785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D033E-3E33-4254-B260-320FFF704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9877-CC88-4F44-8CA3-1DA52A1F9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BA57B-CA59-4AEF-BBD8-E14F6CE62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5E30B-E348-405B-BB9C-D0341CF66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69875"/>
            <a:ext cx="2133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09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96A2D319-563D-44C6-8161-99B7C0737E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ll_vostro_001\Desktop\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6632"/>
            <a:ext cx="1152128" cy="891099"/>
          </a:xfrm>
          <a:prstGeom prst="rect">
            <a:avLst/>
          </a:prstGeom>
          <a:noFill/>
        </p:spPr>
      </p:pic>
      <p:pic>
        <p:nvPicPr>
          <p:cNvPr id="6" name="Picture 2" descr="C:\Users\dell_vostro_001\Desktop\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189732" cy="877637"/>
          </a:xfrm>
          <a:prstGeom prst="rect">
            <a:avLst/>
          </a:prstGeom>
          <a:noFill/>
        </p:spPr>
      </p:pic>
      <p:pic>
        <p:nvPicPr>
          <p:cNvPr id="7" name="Picture 3" descr="C:\Users\dell_vostro_001\Desktop\Log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2880320" cy="92496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627784" y="980728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tx1">
                    <a:lumMod val="50000"/>
                  </a:schemeClr>
                </a:solidFill>
              </a:rPr>
              <a:t>Základná škola Požiarnická 3  Košice</a:t>
            </a:r>
            <a:endParaRPr lang="sk-SK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43808" y="2996952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</a:rPr>
              <a:t>WORKSHOP</a:t>
            </a:r>
            <a:endParaRPr lang="sk-SK" sz="4800" b="1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11560" y="1484784"/>
            <a:ext cx="69847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b="1" dirty="0" smtClean="0">
                <a:solidFill>
                  <a:schemeClr val="tx1">
                    <a:lumMod val="50000"/>
                  </a:schemeClr>
                </a:solidFill>
              </a:rPr>
              <a:t>Názov projektu:  </a:t>
            </a:r>
            <a:r>
              <a:rPr lang="sk-SK" sz="3200" b="1" dirty="0" smtClean="0">
                <a:solidFill>
                  <a:schemeClr val="tx1">
                    <a:lumMod val="50000"/>
                  </a:schemeClr>
                </a:solidFill>
              </a:rPr>
              <a:t>Škola kráčajúca s dobou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Kód ITMS projektu: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26110130445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sk-SK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51520" y="4509120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sz="2800" dirty="0" smtClean="0"/>
              <a:t>         </a:t>
            </a:r>
            <a:r>
              <a:rPr lang="sk-SK" sz="2800" b="1" dirty="0" smtClean="0"/>
              <a:t>Mgr. Patrícia Fábryová</a:t>
            </a:r>
          </a:p>
          <a:p>
            <a:pPr algn="ctr"/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                                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    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November 2014</a:t>
            </a:r>
            <a:endParaRPr lang="sk-SK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3600" dirty="0" smtClean="0"/>
              <a:t>Aktivita 1. 2</a:t>
            </a:r>
            <a:endParaRPr lang="en-US" sz="2000" dirty="0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gray">
          <a:xfrm>
            <a:off x="611560" y="1916832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gray">
          <a:xfrm>
            <a:off x="899592" y="2204864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56471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gray">
          <a:xfrm>
            <a:off x="3563888" y="2132856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sz="1600" b="1" dirty="0" smtClean="0"/>
              <a:t>hra ako motivačná didaktická metóda</a:t>
            </a:r>
            <a:endParaRPr lang="en-US" sz="1600" b="1" dirty="0"/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gray">
          <a:xfrm>
            <a:off x="4067944" y="2708920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b="1" dirty="0" smtClean="0"/>
              <a:t>zážitkové učenie</a:t>
            </a:r>
            <a:endParaRPr lang="en-US" b="1" dirty="0"/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gray">
          <a:xfrm>
            <a:off x="4211960" y="3284984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b="1" dirty="0" smtClean="0"/>
              <a:t>projektové vyučovanie</a:t>
            </a:r>
            <a:endParaRPr lang="en-US" b="1" dirty="0"/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gray">
          <a:xfrm>
            <a:off x="4211960" y="386104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b="1" dirty="0" smtClean="0"/>
              <a:t>metóda CLIL</a:t>
            </a:r>
            <a:endParaRPr lang="en-US" b="1" dirty="0"/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gray">
          <a:xfrm>
            <a:off x="4067944" y="4437112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b="1" dirty="0" err="1" smtClean="0"/>
              <a:t>brainstorming</a:t>
            </a:r>
            <a:endParaRPr lang="en-US" b="1" dirty="0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gray">
          <a:xfrm>
            <a:off x="1547664" y="2852936"/>
            <a:ext cx="1731563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sk-SK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Metódy </a:t>
            </a:r>
          </a:p>
          <a:p>
            <a:pPr algn="ctr" eaLnBrk="0" hangingPunct="0"/>
            <a:r>
              <a:rPr lang="sk-SK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  <a:p>
            <a:pPr algn="ctr" eaLnBrk="0" hangingPunct="0"/>
            <a:r>
              <a:rPr lang="sk-SK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formy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2555776" y="1556792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b="1" dirty="0" smtClean="0"/>
              <a:t>riadený rozhovor a výklad</a:t>
            </a:r>
            <a:endParaRPr lang="en-US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>
            <a:off x="3635896" y="5013176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b="1" dirty="0" smtClean="0"/>
              <a:t>tvorba myšlienkových máp</a:t>
            </a:r>
            <a:endParaRPr lang="en-US" b="1" dirty="0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>
            <a:off x="2771800" y="5589240"/>
            <a:ext cx="4968552" cy="936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err="1" smtClean="0"/>
              <a:t>interaktívne</a:t>
            </a:r>
            <a:r>
              <a:rPr lang="en-US" b="1" dirty="0" smtClean="0"/>
              <a:t> </a:t>
            </a:r>
            <a:r>
              <a:rPr lang="en-US" b="1" dirty="0" err="1" smtClean="0"/>
              <a:t>vyučovanie</a:t>
            </a:r>
            <a:r>
              <a:rPr lang="en-US" b="1" dirty="0" smtClean="0"/>
              <a:t> s </a:t>
            </a:r>
            <a:r>
              <a:rPr lang="en-US" b="1" dirty="0" err="1" smtClean="0"/>
              <a:t>využitím</a:t>
            </a:r>
            <a:r>
              <a:rPr lang="en-US" b="1" dirty="0" smtClean="0"/>
              <a:t> </a:t>
            </a:r>
          </a:p>
          <a:p>
            <a:pPr algn="ctr" eaLnBrk="0" hangingPunct="0"/>
            <a:r>
              <a:rPr lang="en-US" b="1" dirty="0" err="1" smtClean="0"/>
              <a:t>interaktívnej</a:t>
            </a:r>
            <a:r>
              <a:rPr lang="en-US" b="1" dirty="0" smtClean="0"/>
              <a:t> </a:t>
            </a:r>
            <a:r>
              <a:rPr lang="en-US" b="1" dirty="0" err="1" smtClean="0"/>
              <a:t>tabule</a:t>
            </a:r>
            <a:r>
              <a:rPr lang="en-US" b="1" dirty="0" smtClean="0"/>
              <a:t>, </a:t>
            </a:r>
            <a:r>
              <a:rPr lang="en-US" b="1" dirty="0" err="1" smtClean="0"/>
              <a:t>notebookov</a:t>
            </a:r>
            <a:r>
              <a:rPr lang="en-US" b="1" dirty="0" smtClean="0"/>
              <a:t> a </a:t>
            </a:r>
            <a:r>
              <a:rPr lang="en-US" b="1" dirty="0" err="1" smtClean="0"/>
              <a:t>internetu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30" name="Obdĺžnik 29"/>
          <p:cNvSpPr/>
          <p:nvPr/>
        </p:nvSpPr>
        <p:spPr>
          <a:xfrm>
            <a:off x="539552" y="134076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Inovovaný školský vzdelávací program rozvíja IKT zručnosti v súlade s požiadavkami modernej informačnej spoločnosti. Jeho moderná podoba a interaktívne vyučovanie priniesli  nielen žiakom, ale aj učiteľom silne </a:t>
            </a:r>
            <a:r>
              <a:rPr lang="sk-SK" dirty="0" err="1" smtClean="0"/>
              <a:t>motivu-júce</a:t>
            </a:r>
            <a:r>
              <a:rPr lang="sk-SK" dirty="0" smtClean="0"/>
              <a:t> a atraktívne vyučovacie hodiny.</a:t>
            </a:r>
          </a:p>
          <a:p>
            <a:endParaRPr lang="sk-SK" dirty="0" smtClean="0"/>
          </a:p>
          <a:p>
            <a:r>
              <a:rPr lang="sk-SK" dirty="0" smtClean="0"/>
              <a:t>Vyučovacie hodiny sa realizovali podľa pripravených metodických listov na vybrané témy z tematických celkov pomocou vhodne zvolených metód a postupov.</a:t>
            </a:r>
          </a:p>
          <a:p>
            <a:endParaRPr lang="sk-SK" dirty="0"/>
          </a:p>
        </p:txBody>
      </p:sp>
      <p:sp>
        <p:nvSpPr>
          <p:cNvPr id="37" name="Obdĺžnik 36"/>
          <p:cNvSpPr/>
          <p:nvPr/>
        </p:nvSpPr>
        <p:spPr>
          <a:xfrm>
            <a:off x="539552" y="414908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IKT sa využívali pri sprístupňovaní učiva, opakovaní a precvičovaní učiva, </a:t>
            </a:r>
          </a:p>
          <a:p>
            <a:r>
              <a:rPr lang="sk-SK" dirty="0" smtClean="0"/>
              <a:t>pri riešení úloh a pri vyhľadávaní informácií z danej témy, najmä pri projektovej metóde. 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7688"/>
            <a:ext cx="8054280" cy="563562"/>
          </a:xfrm>
        </p:spPr>
        <p:txBody>
          <a:bodyPr/>
          <a:lstStyle/>
          <a:p>
            <a:pPr algn="l"/>
            <a:r>
              <a:rPr lang="sk-SK" dirty="0" smtClean="0"/>
              <a:t>Aktivita 1. </a:t>
            </a:r>
            <a:r>
              <a:rPr lang="sk-SK" dirty="0" smtClean="0"/>
              <a:t>2</a:t>
            </a:r>
            <a:endParaRPr lang="en-US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1556792"/>
            <a:ext cx="8070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Téma hodiny</a:t>
            </a:r>
            <a:r>
              <a:rPr lang="sk-SK" dirty="0" smtClean="0"/>
              <a:t>: </a:t>
            </a:r>
            <a:r>
              <a:rPr lang="sk-SK" dirty="0" err="1" smtClean="0"/>
              <a:t>Countries</a:t>
            </a:r>
            <a:endParaRPr lang="sk-SK" dirty="0" smtClean="0"/>
          </a:p>
          <a:p>
            <a:r>
              <a:rPr lang="sk-SK" b="1" dirty="0" smtClean="0"/>
              <a:t>Cieľová skupina</a:t>
            </a:r>
            <a:r>
              <a:rPr lang="sk-SK" dirty="0" smtClean="0"/>
              <a:t>: 4. ročník</a:t>
            </a:r>
          </a:p>
          <a:p>
            <a:r>
              <a:rPr lang="sk-SK" b="1" dirty="0" smtClean="0"/>
              <a:t>Ciele</a:t>
            </a:r>
            <a:r>
              <a:rPr lang="sk-SK" dirty="0" smtClean="0"/>
              <a:t>: </a:t>
            </a:r>
            <a:r>
              <a:rPr lang="sk-SK" dirty="0" smtClean="0"/>
              <a:t>1</a:t>
            </a:r>
            <a:r>
              <a:rPr lang="sk-SK" dirty="0" smtClean="0"/>
              <a:t>. Naučiť sa pomenovať vybrané štáty sveta a poznať ich štátne vlajky.</a:t>
            </a:r>
          </a:p>
          <a:p>
            <a:r>
              <a:rPr lang="sk-SK" dirty="0" smtClean="0"/>
              <a:t>           2. Naučiť </a:t>
            </a:r>
            <a:r>
              <a:rPr lang="sk-SK" dirty="0" smtClean="0"/>
              <a:t>sa konverzačnú jednotku – </a:t>
            </a:r>
            <a:r>
              <a:rPr lang="sk-SK" dirty="0" err="1" smtClean="0"/>
              <a:t>Where</a:t>
            </a:r>
            <a:r>
              <a:rPr lang="sk-SK" dirty="0" smtClean="0"/>
              <a:t> are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?</a:t>
            </a:r>
          </a:p>
          <a:p>
            <a:r>
              <a:rPr lang="sk-SK" dirty="0" smtClean="0"/>
              <a:t>           3. Precvičiť </a:t>
            </a:r>
            <a:r>
              <a:rPr lang="sk-SK" dirty="0" smtClean="0"/>
              <a:t>časovanie slovesa – to </a:t>
            </a:r>
            <a:r>
              <a:rPr lang="sk-SK" dirty="0" err="1" smtClean="0"/>
              <a:t>be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b="1" dirty="0" smtClean="0"/>
              <a:t>Priebeh hodiny</a:t>
            </a:r>
            <a:r>
              <a:rPr lang="sk-SK" dirty="0" smtClean="0"/>
              <a:t>:  Počas celej hodiny žiaci pracovali s úlohami vytvorenými v programe </a:t>
            </a:r>
            <a:r>
              <a:rPr lang="sk-SK" dirty="0" err="1" smtClean="0"/>
              <a:t>eBeam</a:t>
            </a:r>
            <a:r>
              <a:rPr lang="sk-SK" dirty="0" smtClean="0"/>
              <a:t>. V úvodnej časti si žiaci zopakovali tvary slovesa – to </a:t>
            </a:r>
            <a:r>
              <a:rPr lang="sk-SK" dirty="0" err="1" smtClean="0"/>
              <a:t>be</a:t>
            </a:r>
            <a:r>
              <a:rPr lang="sk-SK" dirty="0" smtClean="0"/>
              <a:t>. Mapa sveta pomohla žiakom zorientovať sa, kde sa nachádzajú štáty, ktorých </a:t>
            </a:r>
            <a:r>
              <a:rPr lang="sk-SK" dirty="0" smtClean="0"/>
              <a:t>pomenovania </a:t>
            </a:r>
            <a:r>
              <a:rPr lang="sk-SK" dirty="0" smtClean="0"/>
              <a:t>sa na hodine naučili. K štátom priraďovali jednotlivé vlajky a v ďalších cvičeniach si preberané učivo precvičili. </a:t>
            </a:r>
            <a:endParaRPr lang="sk-SK" dirty="0" smtClean="0"/>
          </a:p>
          <a:p>
            <a:r>
              <a:rPr lang="sk-SK" dirty="0" smtClean="0"/>
              <a:t>V hlavnej časti sa žiaci cvičeniami naučili používať konverzačnú jednotku – </a:t>
            </a:r>
            <a:r>
              <a:rPr lang="sk-SK" dirty="0" err="1" smtClean="0"/>
              <a:t>Where</a:t>
            </a:r>
            <a:r>
              <a:rPr lang="sk-SK" dirty="0" smtClean="0"/>
              <a:t> are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? Samostatná práca, konverzačné hry a interaktívne cvičenie v závere hodiny ukázali, že žiaci učivo hravo zvládli. </a:t>
            </a:r>
            <a:endParaRPr lang="sk-SK" dirty="0" smtClean="0"/>
          </a:p>
          <a:p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1484784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Fotodokumentácia z vyučovacej hodiny:</a:t>
            </a:r>
          </a:p>
          <a:p>
            <a:endParaRPr lang="sk-SK" dirty="0"/>
          </a:p>
        </p:txBody>
      </p:sp>
      <p:pic>
        <p:nvPicPr>
          <p:cNvPr id="5" name="Obrázok 4" descr="C:\Users\dell_vostro_001\Desktop\DSCF0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56886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55776" y="6093296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Práca s interaktívnym cvičením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pic>
        <p:nvPicPr>
          <p:cNvPr id="2050" name="Picture 2" descr="C:\Users\dell_vostro_001\Desktop\P101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976664" cy="448249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771800" y="623731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Práca na interaktívnej tabuli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pic>
        <p:nvPicPr>
          <p:cNvPr id="3" name="Obrázok 2" descr="C:\Users\dell_vostro_001\Desktop\DSCF0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9766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267744" y="5949280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Samostatná práca v pracovnom liste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7688"/>
            <a:ext cx="8054280" cy="563562"/>
          </a:xfrm>
        </p:spPr>
        <p:txBody>
          <a:bodyPr/>
          <a:lstStyle/>
          <a:p>
            <a:pPr algn="l"/>
            <a:r>
              <a:rPr lang="sk-SK" dirty="0" smtClean="0"/>
              <a:t>Aktivita 1. </a:t>
            </a:r>
            <a:r>
              <a:rPr lang="sk-SK" dirty="0" smtClean="0"/>
              <a:t>2</a:t>
            </a:r>
            <a:endParaRPr lang="en-US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1556792"/>
            <a:ext cx="8070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Téma hodiny</a:t>
            </a:r>
            <a:r>
              <a:rPr lang="sk-SK" dirty="0" smtClean="0"/>
              <a:t>: </a:t>
            </a:r>
            <a:r>
              <a:rPr lang="sk-SK" dirty="0" err="1" smtClean="0"/>
              <a:t>London</a:t>
            </a:r>
            <a:endParaRPr lang="sk-SK" dirty="0" smtClean="0"/>
          </a:p>
          <a:p>
            <a:r>
              <a:rPr lang="sk-SK" b="1" dirty="0" smtClean="0"/>
              <a:t>Cieľová skupina</a:t>
            </a:r>
            <a:r>
              <a:rPr lang="sk-SK" dirty="0" smtClean="0"/>
              <a:t>: 4. ročník</a:t>
            </a:r>
          </a:p>
          <a:p>
            <a:r>
              <a:rPr lang="sk-SK" b="1" dirty="0" smtClean="0"/>
              <a:t>Ciele</a:t>
            </a:r>
            <a:r>
              <a:rPr lang="sk-SK" dirty="0" smtClean="0"/>
              <a:t>: </a:t>
            </a:r>
            <a:r>
              <a:rPr lang="sk-SK" dirty="0" smtClean="0"/>
              <a:t>1</a:t>
            </a:r>
            <a:r>
              <a:rPr lang="sk-SK" dirty="0" smtClean="0"/>
              <a:t>. Poznať a naučiť sa pomenovať najznámejšie miesta v Londýne.</a:t>
            </a:r>
          </a:p>
          <a:p>
            <a:r>
              <a:rPr lang="sk-SK" dirty="0" smtClean="0"/>
              <a:t>           2. Rozvíjať </a:t>
            </a:r>
            <a:r>
              <a:rPr lang="sk-SK" dirty="0" smtClean="0"/>
              <a:t>čítanie s porozumením.</a:t>
            </a:r>
          </a:p>
          <a:p>
            <a:r>
              <a:rPr lang="sk-SK" dirty="0" smtClean="0"/>
              <a:t>           3. Podporiť </a:t>
            </a:r>
            <a:r>
              <a:rPr lang="sk-SK" dirty="0" smtClean="0"/>
              <a:t>záujem žiakov o anglický jazyk a anglicky hovoriace </a:t>
            </a:r>
            <a:r>
              <a:rPr lang="sk-SK" dirty="0" smtClean="0"/>
              <a:t>krajiny</a:t>
            </a:r>
          </a:p>
          <a:p>
            <a:r>
              <a:rPr lang="sk-SK" dirty="0" smtClean="0"/>
              <a:t>               vypracovaním </a:t>
            </a:r>
            <a:r>
              <a:rPr lang="sk-SK" dirty="0" smtClean="0"/>
              <a:t>projektu.</a:t>
            </a:r>
          </a:p>
          <a:p>
            <a:endParaRPr lang="sk-SK" dirty="0" smtClean="0"/>
          </a:p>
          <a:p>
            <a:r>
              <a:rPr lang="sk-SK" b="1" dirty="0" smtClean="0"/>
              <a:t>Priebeh hodiny</a:t>
            </a:r>
            <a:r>
              <a:rPr lang="sk-SK" dirty="0" smtClean="0"/>
              <a:t>:  V </a:t>
            </a:r>
            <a:r>
              <a:rPr lang="sk-SK" dirty="0" smtClean="0"/>
              <a:t>úvodnej </a:t>
            </a:r>
            <a:r>
              <a:rPr lang="sk-SK" dirty="0" smtClean="0"/>
              <a:t>časti hodiny sa rozhovorom so žiakmi o krajinách, ktoré už navštívili, podporil záujem žiakov o anglický jazyk a anglicky hovoriace krajiny. Úvodné úlohy vytvorené v programe </a:t>
            </a:r>
            <a:r>
              <a:rPr lang="sk-SK" dirty="0" err="1" smtClean="0"/>
              <a:t>eBeam</a:t>
            </a:r>
            <a:r>
              <a:rPr lang="sk-SK" dirty="0" smtClean="0"/>
              <a:t> poskytli žiakom základné informácie o Británii a Londýne. Videoprojekcia z </a:t>
            </a:r>
            <a:r>
              <a:rPr lang="sk-SK" dirty="0" smtClean="0"/>
              <a:t>internetu  </a:t>
            </a:r>
            <a:r>
              <a:rPr lang="sk-SK" dirty="0" smtClean="0"/>
              <a:t>ich oboznámila s 10 najzaujímavejšími miestami v Londýne, s ktorými potom pracovali počas celej hodiny</a:t>
            </a:r>
            <a:r>
              <a:rPr lang="sk-SK" dirty="0" smtClean="0"/>
              <a:t>. Samostatná </a:t>
            </a:r>
            <a:r>
              <a:rPr lang="sk-SK" dirty="0" smtClean="0"/>
              <a:t>práca prispela k rozvoju čítania s porozumením a žiaci </a:t>
            </a:r>
            <a:r>
              <a:rPr lang="sk-SK" dirty="0" smtClean="0"/>
              <a:t>vypracovali </a:t>
            </a:r>
            <a:r>
              <a:rPr lang="sk-SK" dirty="0" smtClean="0"/>
              <a:t>všetky úlohy takmer bezchybne. Žiakom sa páčilo interaktívne cvičenie v záverečnej časti hodiny  a potešili sa, že na nasledujúcej hodine budú vypracovávať projekt o tom, čo sa o Londýne naučili.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1484784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Fotodokumentácia z vyučovacej hodiny: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55776" y="6093296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Práca s interaktívnym cvičením </a:t>
            </a:r>
            <a:endParaRPr lang="sk-SK" dirty="0"/>
          </a:p>
        </p:txBody>
      </p:sp>
      <p:pic>
        <p:nvPicPr>
          <p:cNvPr id="7" name="Obrázok 6" descr="C:\Users\dell_vostro_001\Desktop\DSCF0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8326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4" name="BlokTextu 3"/>
          <p:cNvSpPr txBox="1"/>
          <p:nvPr/>
        </p:nvSpPr>
        <p:spPr>
          <a:xfrm>
            <a:off x="2267744" y="5949280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Samostatná práca v pracovnom liste</a:t>
            </a:r>
            <a:endParaRPr lang="sk-SK" dirty="0"/>
          </a:p>
        </p:txBody>
      </p:sp>
      <p:pic>
        <p:nvPicPr>
          <p:cNvPr id="5" name="Obrázok 4" descr="C:\Users\dell_vostro_001\Desktop\DSCF05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486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4" name="BlokTextu 3"/>
          <p:cNvSpPr txBox="1"/>
          <p:nvPr/>
        </p:nvSpPr>
        <p:spPr>
          <a:xfrm>
            <a:off x="2771800" y="623731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Príprava projektov o Londýne</a:t>
            </a:r>
            <a:endParaRPr lang="sk-SK" dirty="0"/>
          </a:p>
        </p:txBody>
      </p:sp>
      <p:pic>
        <p:nvPicPr>
          <p:cNvPr id="4098" name="Picture 2" descr="C:\Users\dell_vostro_001\Desktop\P101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7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17323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sk-SK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166037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sk-SK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187624" y="3573016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Angličtina </a:t>
            </a:r>
          </a:p>
          <a:p>
            <a:pPr algn="ctr" eaLnBrk="0" hangingPunct="0"/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hrou</a:t>
            </a:r>
          </a:p>
          <a:p>
            <a:pPr algn="ctr" eaLnBrk="0" hangingPunct="0"/>
            <a:endParaRPr lang="sk-SK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 eaLnBrk="0" hangingPunct="0"/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1. a 2. ročník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k-SK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k-SK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k-SK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sk-SK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07904" y="1988840"/>
            <a:ext cx="15888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sk-SK" sz="2400" b="1" dirty="0" smtClean="0">
                <a:solidFill>
                  <a:schemeClr val="tx1">
                    <a:lumMod val="75000"/>
                  </a:schemeClr>
                </a:solidFill>
              </a:rPr>
              <a:t>Predmety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539552" y="548680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Anglický jazyk – ISCED 1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652120" y="3573016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Anglický </a:t>
            </a:r>
          </a:p>
          <a:p>
            <a:pPr algn="ctr" eaLnBrk="0" hangingPunct="0"/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jazyk</a:t>
            </a:r>
          </a:p>
          <a:p>
            <a:pPr algn="ctr" eaLnBrk="0" hangingPunct="0"/>
            <a:endParaRPr lang="sk-SK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 eaLnBrk="0" hangingPunct="0"/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3. a 4. ročník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4" name="BlokTextu 3"/>
          <p:cNvSpPr txBox="1"/>
          <p:nvPr/>
        </p:nvSpPr>
        <p:spPr>
          <a:xfrm>
            <a:off x="2771800" y="623731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Príprava projektov o Londýne</a:t>
            </a:r>
            <a:endParaRPr lang="sk-SK" dirty="0"/>
          </a:p>
        </p:txBody>
      </p:sp>
      <p:pic>
        <p:nvPicPr>
          <p:cNvPr id="5122" name="Picture 2" descr="C:\Users\dell_vostro_001\Desktop\P101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4" name="BlokTextu 3"/>
          <p:cNvSpPr txBox="1"/>
          <p:nvPr/>
        </p:nvSpPr>
        <p:spPr>
          <a:xfrm>
            <a:off x="2771800" y="6237312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Prezentácia projektov o Londýne</a:t>
            </a:r>
            <a:endParaRPr lang="sk-SK" dirty="0"/>
          </a:p>
        </p:txBody>
      </p:sp>
      <p:pic>
        <p:nvPicPr>
          <p:cNvPr id="6146" name="Picture 2" descr="C:\Users\dell_vostro_001\Desktop\P101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4" name="BlokTextu 3"/>
          <p:cNvSpPr txBox="1"/>
          <p:nvPr/>
        </p:nvSpPr>
        <p:spPr>
          <a:xfrm>
            <a:off x="2771800" y="6237312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Prezentácia projektov o Londýne</a:t>
            </a:r>
            <a:endParaRPr lang="sk-SK" dirty="0"/>
          </a:p>
        </p:txBody>
      </p:sp>
      <p:pic>
        <p:nvPicPr>
          <p:cNvPr id="7170" name="Picture 2" descr="C:\Users\dell_vostro_001\Desktop\P101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84106" cy="463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Význam projektu</a:t>
            </a:r>
            <a:endParaRPr lang="en-US" sz="1800" dirty="0"/>
          </a:p>
        </p:txBody>
      </p:sp>
      <p:sp>
        <p:nvSpPr>
          <p:cNvPr id="3" name="Obdĺžnik 2"/>
          <p:cNvSpPr/>
          <p:nvPr/>
        </p:nvSpPr>
        <p:spPr>
          <a:xfrm>
            <a:off x="611560" y="1916832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Vyučovanie anglického jazyka je v posledných rokoch jedným</a:t>
            </a:r>
          </a:p>
          <a:p>
            <a:r>
              <a:rPr lang="sk-SK" dirty="0" smtClean="0"/>
              <a:t> z ťažísk v našom školstve a záujem oň rastie. </a:t>
            </a:r>
          </a:p>
          <a:p>
            <a:endParaRPr lang="sk-SK" dirty="0" smtClean="0"/>
          </a:p>
          <a:p>
            <a:r>
              <a:rPr lang="sk-SK" dirty="0" smtClean="0"/>
              <a:t>Celospoločenský vývin, otvorenie sa našej krajiny do Európy</a:t>
            </a:r>
          </a:p>
          <a:p>
            <a:r>
              <a:rPr lang="sk-SK" dirty="0" smtClean="0"/>
              <a:t>a jej štruktúr si žiada dobré ovládanie cudzích jazykov v rámci komunikatívnych zručností i vedomostí.</a:t>
            </a:r>
          </a:p>
          <a:p>
            <a:endParaRPr lang="sk-SK" dirty="0" smtClean="0"/>
          </a:p>
          <a:p>
            <a:r>
              <a:rPr lang="sk-SK" dirty="0" smtClean="0"/>
              <a:t>Kvalitný a moderný  vyučovací proces pripravuje žiakov pre potreby praxe.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09800" y="30480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sk-SK" sz="36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</a:t>
            </a:r>
            <a:r>
              <a:rPr lang="sk-SK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sk-SK" sz="36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You</a:t>
            </a:r>
            <a:r>
              <a:rPr lang="sk-SK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!</a:t>
            </a:r>
          </a:p>
        </p:txBody>
      </p:sp>
      <p:sp>
        <p:nvSpPr>
          <p:cNvPr id="4" name="Obdĺžnik 3"/>
          <p:cNvSpPr/>
          <p:nvPr/>
        </p:nvSpPr>
        <p:spPr>
          <a:xfrm>
            <a:off x="2339752" y="332656"/>
            <a:ext cx="4392488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sym typeface="Wingdings"/>
              </a:rPr>
              <a:t>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God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!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I´m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doing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all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 I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can</a:t>
            </a:r>
            <a:endParaRPr lang="sk-SK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to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be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better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teacher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sk-S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sym typeface="Wingdings"/>
              </a:rPr>
              <a:t> </a:t>
            </a:r>
            <a:endParaRPr lang="sk-SK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3528" y="404664"/>
            <a:ext cx="1296144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483768" y="47667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chemeClr val="tx1">
                    <a:lumMod val="50000"/>
                  </a:schemeClr>
                </a:solidFill>
              </a:rPr>
              <a:t>Robbie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</a:schemeClr>
                </a:solidFill>
              </a:rPr>
              <a:t>Wiliams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sk-SK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2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 v projekte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9149" name="Group 61"/>
          <p:cNvGrpSpPr>
            <a:grpSpLocks/>
          </p:cNvGrpSpPr>
          <p:nvPr/>
        </p:nvGrpSpPr>
        <p:grpSpPr bwMode="auto">
          <a:xfrm>
            <a:off x="251689" y="2060908"/>
            <a:ext cx="7200631" cy="1515616"/>
            <a:chOff x="505" y="1825"/>
            <a:chExt cx="3767" cy="432"/>
          </a:xfrm>
        </p:grpSpPr>
        <p:sp>
          <p:nvSpPr>
            <p:cNvPr id="89150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9151" name="AutoShape 63"/>
            <p:cNvSpPr>
              <a:spLocks noChangeArrowheads="1"/>
            </p:cNvSpPr>
            <p:nvPr/>
          </p:nvSpPr>
          <p:spPr bwMode="gray">
            <a:xfrm>
              <a:off x="505" y="1825"/>
              <a:ext cx="1223" cy="432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sk-SK" b="1" dirty="0" smtClean="0">
                  <a:solidFill>
                    <a:schemeClr val="bg1"/>
                  </a:solidFill>
                </a:rPr>
                <a:t>Aktivita 1. 1</a:t>
              </a:r>
              <a:endParaRPr lang="sk-SK" b="1" dirty="0">
                <a:solidFill>
                  <a:schemeClr val="bg1"/>
                </a:solidFill>
              </a:endParaRPr>
            </a:p>
          </p:txBody>
        </p:sp>
        <p:sp>
          <p:nvSpPr>
            <p:cNvPr id="89152" name="Text Box 64"/>
            <p:cNvSpPr txBox="1">
              <a:spLocks noChangeArrowheads="1"/>
            </p:cNvSpPr>
            <p:nvPr/>
          </p:nvSpPr>
          <p:spPr bwMode="gray">
            <a:xfrm>
              <a:off x="1848" y="1907"/>
              <a:ext cx="2160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</a:rPr>
                <a:t>Tvorba vzdelávacích modulov, programov a učebných plánov - </a:t>
              </a:r>
            </a:p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</a:rPr>
                <a:t>Interný expert 1</a:t>
              </a:r>
            </a:p>
            <a:p>
              <a:pPr algn="ctr" eaLnBrk="0" hangingPunct="0"/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9153" name="Text Box 6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159" name="Group 71"/>
          <p:cNvGrpSpPr>
            <a:grpSpLocks/>
          </p:cNvGrpSpPr>
          <p:nvPr/>
        </p:nvGrpSpPr>
        <p:grpSpPr bwMode="auto">
          <a:xfrm>
            <a:off x="323528" y="3717032"/>
            <a:ext cx="7128792" cy="1783432"/>
            <a:chOff x="533" y="1824"/>
            <a:chExt cx="3739" cy="432"/>
          </a:xfrm>
        </p:grpSpPr>
        <p:sp>
          <p:nvSpPr>
            <p:cNvPr id="89160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9161" name="AutoShape 73"/>
            <p:cNvSpPr>
              <a:spLocks noChangeArrowheads="1"/>
            </p:cNvSpPr>
            <p:nvPr/>
          </p:nvSpPr>
          <p:spPr bwMode="gray">
            <a:xfrm>
              <a:off x="533" y="1824"/>
              <a:ext cx="1195" cy="432"/>
            </a:xfrm>
            <a:prstGeom prst="diamond">
              <a:avLst/>
            </a:prstGeom>
            <a:solidFill>
              <a:srgbClr val="7030A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9163" name="Text Box 7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Obdĺžnik 24"/>
          <p:cNvSpPr/>
          <p:nvPr/>
        </p:nvSpPr>
        <p:spPr>
          <a:xfrm>
            <a:off x="755576" y="442782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Aktivita 1. 2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gray">
          <a:xfrm>
            <a:off x="2819418" y="4028871"/>
            <a:ext cx="412884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sk-SK" b="1" dirty="0" smtClean="0">
                <a:solidFill>
                  <a:schemeClr val="tx1">
                    <a:lumMod val="50000"/>
                  </a:schemeClr>
                </a:solidFill>
              </a:rPr>
              <a:t>Implementácia novovytvorených</a:t>
            </a:r>
          </a:p>
          <a:p>
            <a:pPr algn="ctr" eaLnBrk="0" hangingPunct="0"/>
            <a:r>
              <a:rPr lang="sk-SK" b="1" dirty="0" smtClean="0">
                <a:solidFill>
                  <a:schemeClr val="tx1">
                    <a:lumMod val="50000"/>
                  </a:schemeClr>
                </a:solidFill>
              </a:rPr>
              <a:t>učebných osnov a metód vo vyučovacom procese – </a:t>
            </a:r>
          </a:p>
          <a:p>
            <a:pPr algn="ctr" eaLnBrk="0" hangingPunct="0"/>
            <a:r>
              <a:rPr lang="sk-SK" b="1" dirty="0" smtClean="0">
                <a:solidFill>
                  <a:schemeClr val="tx1">
                    <a:lumMod val="50000"/>
                  </a:schemeClr>
                </a:solidFill>
              </a:rPr>
              <a:t>Pedagóg 1</a:t>
            </a:r>
          </a:p>
          <a:p>
            <a:pPr algn="ctr" eaLnBrk="0" hangingPunct="0"/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467544" y="1340768"/>
            <a:ext cx="7673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           Inovácia metód vzdelávania so zameraním na využívanie IKT </a:t>
            </a:r>
          </a:p>
          <a:p>
            <a:r>
              <a:rPr lang="sk-SK" b="1" dirty="0" smtClean="0"/>
              <a:t>           vo vyučovacom procese a inovácia didaktických prostriedkov</a:t>
            </a:r>
          </a:p>
          <a:p>
            <a:r>
              <a:rPr lang="sk-SK" b="1" dirty="0" smtClean="0"/>
              <a:t>           na digitálne vyučovanie v predmete cudzí jazyk.</a:t>
            </a:r>
            <a:endParaRPr lang="sk-SK" b="1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536" y="2348880"/>
            <a:ext cx="8280920" cy="39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 smtClean="0"/>
              <a:t>Inovácia metód vzdelávania so zameraním na využívanie IKT vo vyučovacom procese predpokladá použitie inovovaných učebných materiálov a didaktických prostriedkov, ktoré bolo potrebné vytvoriť.</a:t>
            </a:r>
          </a:p>
          <a:p>
            <a:endParaRPr lang="sk-SK" sz="1600" dirty="0" smtClean="0"/>
          </a:p>
          <a:p>
            <a:r>
              <a:rPr lang="sk-SK" sz="1600" dirty="0" smtClean="0"/>
              <a:t>Do  predmetu  Angličtina hrou a Anglický jazyk  som vytvorila</a:t>
            </a:r>
          </a:p>
          <a:p>
            <a:r>
              <a:rPr lang="sk-SK" sz="1600" b="1" dirty="0" smtClean="0"/>
              <a:t>68 inovovaných učebných materiálov  </a:t>
            </a:r>
            <a:r>
              <a:rPr lang="sk-SK" sz="1600" dirty="0" smtClean="0"/>
              <a:t>a  </a:t>
            </a:r>
            <a:r>
              <a:rPr lang="sk-SK" sz="1600" b="1" dirty="0" smtClean="0"/>
              <a:t>54 inovovaných didaktických prostriedkov</a:t>
            </a:r>
            <a:r>
              <a:rPr lang="sk-SK" sz="1600" dirty="0" smtClean="0"/>
              <a:t>. 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1600" dirty="0" smtClean="0"/>
              <a:t>V rámci  </a:t>
            </a:r>
            <a:r>
              <a:rPr lang="sk-SK" sz="1600" u="sng" dirty="0" smtClean="0"/>
              <a:t>učebných materiálov </a:t>
            </a:r>
            <a:r>
              <a:rPr lang="sk-SK" sz="1600" dirty="0" smtClean="0"/>
              <a:t>boli vytvorené </a:t>
            </a:r>
            <a:r>
              <a:rPr lang="sk-SK" sz="1600" b="1" dirty="0" smtClean="0"/>
              <a:t>metodické a pracovné listy</a:t>
            </a:r>
            <a:r>
              <a:rPr lang="sk-SK" sz="1600" dirty="0" smtClean="0"/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1600" dirty="0" smtClean="0"/>
              <a:t>V rámci </a:t>
            </a:r>
            <a:r>
              <a:rPr lang="sk-SK" sz="1600" u="sng" dirty="0" smtClean="0"/>
              <a:t>didaktických prostriedkov </a:t>
            </a:r>
            <a:r>
              <a:rPr lang="sk-SK" sz="1600" dirty="0" smtClean="0"/>
              <a:t>boli vytvorené </a:t>
            </a:r>
            <a:r>
              <a:rPr lang="sk-SK" sz="1600" b="1" dirty="0" smtClean="0"/>
              <a:t>prezentácie v programe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sk-SK" sz="1600" b="1" dirty="0" smtClean="0"/>
              <a:t>      PowerPoint, interaktívne úlohy v programe </a:t>
            </a:r>
            <a:r>
              <a:rPr lang="sk-SK" sz="1600" b="1" dirty="0" err="1" smtClean="0"/>
              <a:t>eBeam</a:t>
            </a:r>
            <a:r>
              <a:rPr lang="sk-SK" sz="1600" b="1" dirty="0" smtClean="0"/>
              <a:t>, interaktívne cvičenia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sk-SK" sz="1600" b="1" dirty="0" smtClean="0"/>
              <a:t>      v </a:t>
            </a:r>
            <a:r>
              <a:rPr lang="sk-SK" sz="1600" b="1" dirty="0" err="1" smtClean="0"/>
              <a:t>kartičkovom</a:t>
            </a:r>
            <a:r>
              <a:rPr lang="sk-SK" sz="1600" b="1" dirty="0" smtClean="0"/>
              <a:t> programe a v programe Hot </a:t>
            </a:r>
            <a:r>
              <a:rPr lang="sk-SK" sz="1600" b="1" dirty="0" err="1" smtClean="0"/>
              <a:t>potatoes</a:t>
            </a:r>
            <a:r>
              <a:rPr lang="sk-SK" sz="1600" b="1" dirty="0" smtClean="0"/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sk-SK" sz="1600" dirty="0" smtClean="0"/>
          </a:p>
          <a:p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Inovované učebné materiály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96752"/>
            <a:ext cx="7605713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dirty="0" smtClean="0"/>
              <a:t> </a:t>
            </a:r>
            <a:r>
              <a:rPr lang="sk-SK" sz="1800" dirty="0" smtClean="0"/>
              <a:t>metodické listy </a:t>
            </a:r>
            <a:r>
              <a:rPr lang="sk-SK" sz="1800" b="0" dirty="0" smtClean="0"/>
              <a:t>- 29 metodických listov vo forme kompletných príprav na výučbu tém vybraných tematických celkov:</a:t>
            </a:r>
          </a:p>
          <a:p>
            <a:pPr>
              <a:lnSpc>
                <a:spcPct val="80000"/>
              </a:lnSpc>
              <a:buNone/>
            </a:pPr>
            <a:endParaRPr lang="sk-SK" sz="2400" b="0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 </a:t>
            </a:r>
            <a:r>
              <a:rPr lang="sk-SK" sz="1800" dirty="0" smtClean="0"/>
              <a:t>pracovné listy - </a:t>
            </a:r>
            <a:r>
              <a:rPr lang="sk-SK" sz="1800" b="0" dirty="0" smtClean="0"/>
              <a:t>39 pracovných listov, ktoré obsahujú </a:t>
            </a:r>
          </a:p>
          <a:p>
            <a:pPr>
              <a:lnSpc>
                <a:spcPct val="80000"/>
              </a:lnSpc>
              <a:buNone/>
            </a:pPr>
            <a:r>
              <a:rPr lang="sk-SK" sz="1800" b="0" dirty="0" smtClean="0"/>
              <a:t>      veľké množstvo rôznorodých úloh</a:t>
            </a:r>
            <a:endParaRPr lang="en-US" sz="1800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5536" y="1988840"/>
            <a:ext cx="2160397" cy="3600400"/>
            <a:chOff x="720" y="1296"/>
            <a:chExt cx="1519" cy="254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32" y="1354"/>
              <a:ext cx="31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r>
                <a:rPr lang="sk-SK" sz="2400" dirty="0" smtClean="0">
                  <a:solidFill>
                    <a:srgbClr val="000000"/>
                  </a:solidFill>
                </a:rPr>
                <a:t>.</a:t>
              </a:r>
              <a:endParaRPr lang="en-US" dirty="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943" y="1776"/>
              <a:ext cx="1296" cy="6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Colours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Numbers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1 – 6</a:t>
              </a: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Easter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Animals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2555619" y="1988840"/>
            <a:ext cx="2160397" cy="3600400"/>
            <a:chOff x="720" y="1296"/>
            <a:chExt cx="1519" cy="2542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232" y="1354"/>
              <a:ext cx="31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k-SK" sz="2400" dirty="0" smtClean="0">
                  <a:solidFill>
                    <a:srgbClr val="000000"/>
                  </a:solidFill>
                </a:rPr>
                <a:t>2.</a:t>
              </a:r>
              <a:endParaRPr lang="en-US" dirty="0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gray">
            <a:xfrm>
              <a:off x="943" y="1776"/>
              <a:ext cx="1296" cy="1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Toys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Halloween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My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room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Food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At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school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Easter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Colours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716386" y="1988840"/>
            <a:ext cx="2087862" cy="3600400"/>
            <a:chOff x="720" y="1296"/>
            <a:chExt cx="1468" cy="2542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4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46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4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</p:grpSp>
        <p:sp>
          <p:nvSpPr>
            <p:cNvPr id="44" name="Text Box 16"/>
            <p:cNvSpPr txBox="1">
              <a:spLocks noChangeArrowheads="1"/>
            </p:cNvSpPr>
            <p:nvPr/>
          </p:nvSpPr>
          <p:spPr bwMode="gray">
            <a:xfrm>
              <a:off x="1232" y="1354"/>
              <a:ext cx="31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k-SK" sz="2400" dirty="0" smtClean="0">
                  <a:solidFill>
                    <a:srgbClr val="000000"/>
                  </a:solidFill>
                </a:rPr>
                <a:t>3.</a:t>
              </a:r>
              <a:endParaRPr lang="en-US" dirty="0"/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gray">
            <a:xfrm>
              <a:off x="892" y="1776"/>
              <a:ext cx="1296" cy="1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In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the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classroom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Alphabet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Family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Animals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Monsters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Count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0 – 100</a:t>
              </a: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Christmas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6876099" y="1988840"/>
            <a:ext cx="2160397" cy="3600400"/>
            <a:chOff x="720" y="1296"/>
            <a:chExt cx="1519" cy="2542"/>
          </a:xfrm>
        </p:grpSpPr>
        <p:sp>
          <p:nvSpPr>
            <p:cNvPr id="5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5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6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6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sk-SK"/>
              </a:p>
            </p:txBody>
          </p:sp>
        </p:grpSp>
        <p:sp>
          <p:nvSpPr>
            <p:cNvPr id="59" name="Text Box 16"/>
            <p:cNvSpPr txBox="1">
              <a:spLocks noChangeArrowheads="1"/>
            </p:cNvSpPr>
            <p:nvPr/>
          </p:nvSpPr>
          <p:spPr bwMode="gray">
            <a:xfrm>
              <a:off x="1232" y="1354"/>
              <a:ext cx="31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k-SK" sz="2400" dirty="0" smtClean="0">
                  <a:solidFill>
                    <a:srgbClr val="000000"/>
                  </a:solidFill>
                </a:rPr>
                <a:t>4.</a:t>
              </a:r>
              <a:endParaRPr lang="en-US" dirty="0"/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gray">
            <a:xfrm>
              <a:off x="771" y="1743"/>
              <a:ext cx="1468" cy="1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Sports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and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activities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Clothes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London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Countries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Days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of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the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week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Seasons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About</a:t>
              </a:r>
              <a:r>
                <a:rPr lang="sk-SK" sz="14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me</a:t>
              </a:r>
              <a:endParaRPr lang="sk-SK" sz="14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  <a:p>
              <a:r>
                <a:rPr lang="sk-SK" sz="1400" b="1" dirty="0" err="1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Shapes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7688"/>
            <a:ext cx="7978080" cy="563562"/>
          </a:xfrm>
        </p:spPr>
        <p:txBody>
          <a:bodyPr/>
          <a:lstStyle/>
          <a:p>
            <a:r>
              <a:rPr lang="sk-SK" dirty="0" smtClean="0"/>
              <a:t>Inovované didaktické prostriedky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7605713" cy="5400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sk-SK" sz="18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sk-SK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1800" dirty="0" smtClean="0"/>
              <a:t>program PowerPoint </a:t>
            </a:r>
            <a:r>
              <a:rPr lang="sk-SK" sz="1800" b="0" dirty="0" smtClean="0"/>
              <a:t>– prezentácie</a:t>
            </a:r>
          </a:p>
          <a:p>
            <a:pPr>
              <a:lnSpc>
                <a:spcPct val="80000"/>
              </a:lnSpc>
            </a:pPr>
            <a:endParaRPr lang="sk-SK" sz="1800" b="0" dirty="0" smtClean="0"/>
          </a:p>
          <a:p>
            <a:pPr>
              <a:lnSpc>
                <a:spcPct val="80000"/>
              </a:lnSpc>
              <a:buNone/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r>
              <a:rPr lang="sk-SK" sz="1800" dirty="0" smtClean="0"/>
              <a:t> program </a:t>
            </a:r>
            <a:r>
              <a:rPr lang="sk-SK" sz="1800" dirty="0" err="1" smtClean="0"/>
              <a:t>eBeam</a:t>
            </a:r>
            <a:r>
              <a:rPr lang="sk-SK" sz="1800" dirty="0" smtClean="0"/>
              <a:t> </a:t>
            </a:r>
            <a:r>
              <a:rPr lang="sk-SK" sz="1800" b="0" dirty="0" smtClean="0"/>
              <a:t>– úlohy na prácu s interaktívnou tabuľou</a:t>
            </a:r>
          </a:p>
          <a:p>
            <a:pPr>
              <a:lnSpc>
                <a:spcPct val="80000"/>
              </a:lnSpc>
            </a:pPr>
            <a:endParaRPr lang="sk-SK" sz="1800" dirty="0" smtClean="0"/>
          </a:p>
          <a:p>
            <a:pPr>
              <a:lnSpc>
                <a:spcPct val="80000"/>
              </a:lnSpc>
              <a:buNone/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r>
              <a:rPr lang="sk-SK" sz="1800" dirty="0" smtClean="0"/>
              <a:t> </a:t>
            </a:r>
            <a:r>
              <a:rPr lang="sk-SK" sz="1800" dirty="0" err="1" smtClean="0"/>
              <a:t>kartičkový</a:t>
            </a:r>
            <a:r>
              <a:rPr lang="sk-SK" sz="1800" dirty="0" smtClean="0"/>
              <a:t> program </a:t>
            </a:r>
            <a:r>
              <a:rPr lang="sk-SK" sz="1800" b="0" dirty="0" smtClean="0"/>
              <a:t>– interaktívne cvičenia</a:t>
            </a:r>
          </a:p>
          <a:p>
            <a:pPr>
              <a:lnSpc>
                <a:spcPct val="80000"/>
              </a:lnSpc>
              <a:buNone/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r>
              <a:rPr lang="sk-SK" sz="1800" b="0" dirty="0" smtClean="0"/>
              <a:t> </a:t>
            </a:r>
            <a:r>
              <a:rPr lang="sk-SK" sz="1800" dirty="0" smtClean="0"/>
              <a:t>program Hot </a:t>
            </a:r>
            <a:r>
              <a:rPr lang="sk-SK" sz="1800" dirty="0" err="1" smtClean="0"/>
              <a:t>potatoes</a:t>
            </a:r>
            <a:r>
              <a:rPr lang="sk-SK" sz="1800" dirty="0" smtClean="0"/>
              <a:t> </a:t>
            </a:r>
            <a:r>
              <a:rPr lang="sk-SK" sz="1800" b="0" dirty="0" smtClean="0"/>
              <a:t>– interaktívne cvičenia</a:t>
            </a:r>
          </a:p>
          <a:p>
            <a:pPr>
              <a:lnSpc>
                <a:spcPct val="80000"/>
              </a:lnSpc>
              <a:buNone/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r>
              <a:rPr lang="sk-SK" sz="1800" b="0" dirty="0" smtClean="0"/>
              <a:t> </a:t>
            </a:r>
            <a:r>
              <a:rPr lang="sk-SK" sz="1800" dirty="0" smtClean="0"/>
              <a:t>program RNA – </a:t>
            </a:r>
            <a:r>
              <a:rPr lang="sk-SK" sz="1800" b="0" dirty="0" smtClean="0"/>
              <a:t>grafické úlohy pri práci s obrázkami</a:t>
            </a:r>
          </a:p>
          <a:p>
            <a:pPr>
              <a:lnSpc>
                <a:spcPct val="80000"/>
              </a:lnSpc>
              <a:buNone/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endParaRPr lang="sk-SK" sz="1800" b="0" dirty="0" smtClean="0"/>
          </a:p>
          <a:p>
            <a:pPr>
              <a:lnSpc>
                <a:spcPct val="80000"/>
              </a:lnSpc>
            </a:pPr>
            <a:r>
              <a:rPr lang="sk-SK" sz="1800" b="0" dirty="0" smtClean="0"/>
              <a:t> </a:t>
            </a:r>
            <a:r>
              <a:rPr lang="sk-SK" sz="1800" dirty="0" err="1" smtClean="0"/>
              <a:t>online</a:t>
            </a:r>
            <a:r>
              <a:rPr lang="sk-SK" sz="1800" dirty="0" smtClean="0"/>
              <a:t> cvičenia, piesne, </a:t>
            </a:r>
            <a:r>
              <a:rPr lang="sk-SK" sz="1800" dirty="0" err="1" smtClean="0"/>
              <a:t>flashcards</a:t>
            </a:r>
            <a:r>
              <a:rPr lang="sk-SK" sz="1800" dirty="0" smtClean="0"/>
              <a:t>, videá a didaktické</a:t>
            </a:r>
          </a:p>
          <a:p>
            <a:pPr>
              <a:lnSpc>
                <a:spcPct val="80000"/>
              </a:lnSpc>
              <a:buNone/>
            </a:pPr>
            <a:endParaRPr lang="sk-SK" sz="1800" dirty="0" smtClean="0"/>
          </a:p>
          <a:p>
            <a:pPr>
              <a:lnSpc>
                <a:spcPct val="80000"/>
              </a:lnSpc>
              <a:buNone/>
            </a:pPr>
            <a:r>
              <a:rPr lang="sk-SK" sz="1800" dirty="0" smtClean="0"/>
              <a:t>      hry z internetu</a:t>
            </a:r>
          </a:p>
          <a:p>
            <a:pPr>
              <a:lnSpc>
                <a:spcPct val="80000"/>
              </a:lnSpc>
              <a:buNone/>
            </a:pPr>
            <a:endParaRPr lang="sk-SK" sz="2400" b="0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r>
              <a:rPr lang="sk-SK" dirty="0" smtClean="0"/>
              <a:t>   </a:t>
            </a:r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sk-SK" dirty="0" smtClean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467544" y="1340768"/>
            <a:ext cx="8544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Aplikácia nových foriem a metód vzdelávania vo vyučovacom procese,</a:t>
            </a:r>
          </a:p>
          <a:p>
            <a:r>
              <a:rPr lang="sk-SK" b="1" dirty="0" smtClean="0"/>
              <a:t>inovácia učebných textov a materiálov, didaktických prostriedkov, príručiek</a:t>
            </a:r>
          </a:p>
          <a:p>
            <a:r>
              <a:rPr lang="sk-SK" b="1" dirty="0" smtClean="0"/>
              <a:t>a pedagogickej dokumentácie smerom k overovaniu kľúčových kompetencií.</a:t>
            </a:r>
          </a:p>
          <a:p>
            <a:endParaRPr lang="sk-SK" b="1" dirty="0" smtClean="0"/>
          </a:p>
          <a:p>
            <a:endParaRPr lang="sk-SK" b="1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536" y="2348880"/>
            <a:ext cx="8424936" cy="39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 smtClean="0"/>
              <a:t>Cieľom aktivity bolo zvýšiť efektívnosť vzdelávania  v predmete cudzí jazyk začlenením </a:t>
            </a:r>
          </a:p>
          <a:p>
            <a:r>
              <a:rPr lang="sk-SK" sz="1600" dirty="0" smtClean="0"/>
              <a:t>informačných technológií  a inovovaných didaktických pomôcok do vzdelávacieho procesu.</a:t>
            </a:r>
          </a:p>
          <a:p>
            <a:r>
              <a:rPr lang="sk-SK" sz="1600" dirty="0" smtClean="0"/>
              <a:t>V rámci aktivity sa realizovali nasledujúce činnosti:</a:t>
            </a:r>
          </a:p>
          <a:p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1600" dirty="0" smtClean="0"/>
              <a:t>aplikácia moderných foriem vzdelávania vo vyučovacom procese, realizácia moderného vzdelávania žiakov s cieľom zvýšiť komunikačné zručnosti,  jazykové vedomosti a čitateľskú gramotnosť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1600" dirty="0" smtClean="0"/>
              <a:t>overenie vytvorených  a obstaraných učebných materiálov, zariadení a didaktických prostriedkov vo výučbe tém vybraných tematických celkov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1600" dirty="0" smtClean="0"/>
              <a:t>priebežné vyhodnocovanie skúseností, pomenovanie slabých stránok, hľadanie odpovedajúcich opravných prostriedkov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1600" dirty="0" smtClean="0"/>
              <a:t>vyhodnotenie účinnosti realizovaných činností z hľadiska dosiahnutia stanovených cieľov, hodnotenie postojov žiakov vo vzťahu k cudziemu jazyku.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sk-SK" sz="1600" dirty="0" smtClean="0"/>
          </a:p>
          <a:p>
            <a:endParaRPr lang="sk-SK" sz="16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dirty="0"/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gray">
          <a:xfrm rot="10800000">
            <a:off x="1905000" y="2438400"/>
            <a:ext cx="5530850" cy="199871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>
            <a:off x="1676400" y="16764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sk-SK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 realizáciu aktivity boli využívané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103431" name="Group 7"/>
          <p:cNvGrpSpPr>
            <a:grpSpLocks/>
          </p:cNvGrpSpPr>
          <p:nvPr/>
        </p:nvGrpSpPr>
        <p:grpSpPr bwMode="auto">
          <a:xfrm>
            <a:off x="0" y="2996952"/>
            <a:ext cx="2476502" cy="1514475"/>
            <a:chOff x="189" y="1584"/>
            <a:chExt cx="2080" cy="1296"/>
          </a:xfrm>
        </p:grpSpPr>
        <p:grpSp>
          <p:nvGrpSpPr>
            <p:cNvPr id="103432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103433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434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3435" name="Text Box 11"/>
            <p:cNvSpPr txBox="1">
              <a:spLocks noChangeArrowheads="1"/>
            </p:cNvSpPr>
            <p:nvPr/>
          </p:nvSpPr>
          <p:spPr bwMode="gray">
            <a:xfrm>
              <a:off x="189" y="2061"/>
              <a:ext cx="208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interaktívna </a:t>
              </a:r>
            </a:p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tabuľa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3437" name="Group 13"/>
          <p:cNvGrpSpPr>
            <a:grpSpLocks/>
          </p:cNvGrpSpPr>
          <p:nvPr/>
        </p:nvGrpSpPr>
        <p:grpSpPr bwMode="auto">
          <a:xfrm>
            <a:off x="1691679" y="4077072"/>
            <a:ext cx="1524000" cy="1520825"/>
            <a:chOff x="1776" y="2476"/>
            <a:chExt cx="960" cy="958"/>
          </a:xfrm>
        </p:grpSpPr>
        <p:grpSp>
          <p:nvGrpSpPr>
            <p:cNvPr id="103438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103439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440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3441" name="Text Box 17"/>
            <p:cNvSpPr txBox="1">
              <a:spLocks noChangeArrowheads="1"/>
            </p:cNvSpPr>
            <p:nvPr/>
          </p:nvSpPr>
          <p:spPr bwMode="gray">
            <a:xfrm>
              <a:off x="1837" y="2918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notebook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3443" name="Group 19"/>
          <p:cNvGrpSpPr>
            <a:grpSpLocks/>
          </p:cNvGrpSpPr>
          <p:nvPr/>
        </p:nvGrpSpPr>
        <p:grpSpPr bwMode="auto">
          <a:xfrm>
            <a:off x="3131840" y="4743450"/>
            <a:ext cx="1524000" cy="1520825"/>
            <a:chOff x="3072" y="2448"/>
            <a:chExt cx="960" cy="958"/>
          </a:xfrm>
        </p:grpSpPr>
        <p:grpSp>
          <p:nvGrpSpPr>
            <p:cNvPr id="103444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3445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446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3447" name="Text Box 23"/>
            <p:cNvSpPr txBox="1">
              <a:spLocks noChangeArrowheads="1"/>
            </p:cNvSpPr>
            <p:nvPr/>
          </p:nvSpPr>
          <p:spPr bwMode="gray">
            <a:xfrm>
              <a:off x="3107" y="2873"/>
              <a:ext cx="8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výukový softvér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3450" name="Group 26"/>
          <p:cNvGrpSpPr>
            <a:grpSpLocks/>
          </p:cNvGrpSpPr>
          <p:nvPr/>
        </p:nvGrpSpPr>
        <p:grpSpPr bwMode="auto">
          <a:xfrm>
            <a:off x="4716016" y="4725144"/>
            <a:ext cx="1524000" cy="1531938"/>
            <a:chOff x="2400" y="1488"/>
            <a:chExt cx="1152" cy="1152"/>
          </a:xfrm>
        </p:grpSpPr>
        <p:grpSp>
          <p:nvGrpSpPr>
            <p:cNvPr id="103451" name="Group 2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103452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3453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3454" name="Text Box 30"/>
            <p:cNvSpPr txBox="1">
              <a:spLocks noChangeArrowheads="1"/>
            </p:cNvSpPr>
            <p:nvPr/>
          </p:nvSpPr>
          <p:spPr bwMode="gray">
            <a:xfrm>
              <a:off x="2487" y="1921"/>
              <a:ext cx="100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inovované</a:t>
              </a:r>
            </a:p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materiály 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5" name="Group 7"/>
          <p:cNvGrpSpPr>
            <a:grpSpLocks/>
          </p:cNvGrpSpPr>
          <p:nvPr/>
        </p:nvGrpSpPr>
        <p:grpSpPr bwMode="auto">
          <a:xfrm>
            <a:off x="5652120" y="4005064"/>
            <a:ext cx="2476502" cy="1514475"/>
            <a:chOff x="226" y="1584"/>
            <a:chExt cx="2080" cy="1296"/>
          </a:xfrm>
        </p:grpSpPr>
        <p:grpSp>
          <p:nvGrpSpPr>
            <p:cNvPr id="37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39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226" y="1892"/>
              <a:ext cx="2080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zvukové </a:t>
              </a:r>
            </a:p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nahrávky</a:t>
              </a:r>
            </a:p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videá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1" name="Group 13"/>
          <p:cNvGrpSpPr>
            <a:grpSpLocks/>
          </p:cNvGrpSpPr>
          <p:nvPr/>
        </p:nvGrpSpPr>
        <p:grpSpPr bwMode="auto">
          <a:xfrm>
            <a:off x="7380312" y="2996952"/>
            <a:ext cx="1525588" cy="1520825"/>
            <a:chOff x="1775" y="2476"/>
            <a:chExt cx="961" cy="958"/>
          </a:xfrm>
        </p:grpSpPr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43" name="Text Box 17"/>
            <p:cNvSpPr txBox="1">
              <a:spLocks noChangeArrowheads="1"/>
            </p:cNvSpPr>
            <p:nvPr/>
          </p:nvSpPr>
          <p:spPr bwMode="gray">
            <a:xfrm>
              <a:off x="1775" y="2918"/>
              <a:ext cx="9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sk-SK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internet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Aktivita 1. 2</a:t>
            </a:r>
            <a:endParaRPr lang="en-US" sz="1800" dirty="0"/>
          </a:p>
        </p:txBody>
      </p:sp>
      <p:sp>
        <p:nvSpPr>
          <p:cNvPr id="30" name="Obdĺžnik 29"/>
          <p:cNvSpPr/>
          <p:nvPr/>
        </p:nvSpPr>
        <p:spPr>
          <a:xfrm>
            <a:off x="539552" y="134076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Inovovaný školský vzdelávací program rozvíja IKT zručnosti v súlade s požiadavkami modernej informačnej spoločnosti. Jeho moderná podoba a interaktívne vyučovanie priniesli  nielen žiakom, ale aj učiteľom silne </a:t>
            </a:r>
            <a:r>
              <a:rPr lang="sk-SK" dirty="0" err="1" smtClean="0"/>
              <a:t>motivu-júce</a:t>
            </a:r>
            <a:r>
              <a:rPr lang="sk-SK" dirty="0" smtClean="0"/>
              <a:t> a atraktívne vyučovacie hodiny.</a:t>
            </a:r>
          </a:p>
          <a:p>
            <a:endParaRPr lang="sk-SK" dirty="0" smtClean="0"/>
          </a:p>
          <a:p>
            <a:r>
              <a:rPr lang="sk-SK" dirty="0" smtClean="0"/>
              <a:t>Vyučovacie hodiny sa realizovali podľa pripravených metodických listov na vybrané témy z tematických celkov pomocou vhodne zvolených metód a postupov.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5gl">
  <a:themeElements>
    <a:clrScheme name="sample 1">
      <a:dk1>
        <a:srgbClr val="000066"/>
      </a:dk1>
      <a:lt1>
        <a:srgbClr val="FFFFFF"/>
      </a:lt1>
      <a:dk2>
        <a:srgbClr val="40297B"/>
      </a:dk2>
      <a:lt2>
        <a:srgbClr val="DDDDDD"/>
      </a:lt2>
      <a:accent1>
        <a:srgbClr val="35978E"/>
      </a:accent1>
      <a:accent2>
        <a:srgbClr val="1E86E4"/>
      </a:accent2>
      <a:accent3>
        <a:srgbClr val="FFFFFF"/>
      </a:accent3>
      <a:accent4>
        <a:srgbClr val="000056"/>
      </a:accent4>
      <a:accent5>
        <a:srgbClr val="AEC9C6"/>
      </a:accent5>
      <a:accent6>
        <a:srgbClr val="1A79CF"/>
      </a:accent6>
      <a:hlink>
        <a:srgbClr val="9CAA32"/>
      </a:hlink>
      <a:folHlink>
        <a:srgbClr val="ACB3D0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cdb2004145gl</Template>
  <TotalTime>299</TotalTime>
  <Words>1086</Words>
  <Application>Microsoft Office PowerPoint</Application>
  <PresentationFormat>Prezentácia na obrazovke (4:3)</PresentationFormat>
  <Paragraphs>222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cdb2004145gl</vt:lpstr>
      <vt:lpstr>Snímka 1</vt:lpstr>
      <vt:lpstr>Snímka 2</vt:lpstr>
      <vt:lpstr>Funkcie v projekte</vt:lpstr>
      <vt:lpstr>Aktivita 1. 1</vt:lpstr>
      <vt:lpstr>Inovované učebné materiály</vt:lpstr>
      <vt:lpstr>Inovované didaktické prostriedky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Aktivita 1. 2</vt:lpstr>
      <vt:lpstr>Význam projektu</vt:lpstr>
      <vt:lpstr>Snímka 24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SPU</dc:creator>
  <cp:lastModifiedBy>SPU</cp:lastModifiedBy>
  <cp:revision>34</cp:revision>
  <dcterms:created xsi:type="dcterms:W3CDTF">2014-11-08T18:04:51Z</dcterms:created>
  <dcterms:modified xsi:type="dcterms:W3CDTF">2014-11-13T17:03:11Z</dcterms:modified>
</cp:coreProperties>
</file>